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496" r:id="rId3"/>
    <p:sldId id="498" r:id="rId4"/>
    <p:sldId id="506" r:id="rId5"/>
    <p:sldId id="507" r:id="rId6"/>
    <p:sldId id="501" r:id="rId7"/>
    <p:sldId id="509" r:id="rId8"/>
    <p:sldId id="486" r:id="rId9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9C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5179" autoAdjust="0"/>
  </p:normalViewPr>
  <p:slideViewPr>
    <p:cSldViewPr snapToGrid="0">
      <p:cViewPr>
        <p:scale>
          <a:sx n="107" d="100"/>
          <a:sy n="107" d="100"/>
        </p:scale>
        <p:origin x="-84" y="-6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736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05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9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13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642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911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6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Изображение 6" descr="Снимок экрана 2014-03-23 в 1.10.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71412" y="132942"/>
            <a:ext cx="6730096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6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ВЕБИНАР РОССИЙСКОГО ТРЕНИНГОВОГО ЦЕНТРА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6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Института образования НИУ ВШЭ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1600" dirty="0" smtClean="0">
                <a:solidFill>
                  <a:srgbClr val="FFFF00"/>
                </a:solidFill>
                <a:latin typeface="+mn-lt"/>
              </a:rPr>
              <a:t>16 декабря 2015 года</a:t>
            </a:r>
            <a:endParaRPr lang="ru-RU" sz="16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Прямоугольник 8"/>
          <p:cNvSpPr>
            <a:spLocks noChangeArrowheads="1"/>
          </p:cNvSpPr>
          <p:nvPr/>
        </p:nvSpPr>
        <p:spPr bwMode="auto">
          <a:xfrm>
            <a:off x="1401408" y="1646135"/>
            <a:ext cx="593665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90000"/>
              </a:lnSpc>
            </a:pPr>
            <a:r>
              <a:rPr lang="ru-RU" sz="2400" dirty="0">
                <a:solidFill>
                  <a:srgbClr val="FFFF00"/>
                </a:solidFill>
              </a:rPr>
              <a:t>Добро пожаловать на вебинар</a:t>
            </a:r>
          </a:p>
        </p:txBody>
      </p:sp>
      <p:pic>
        <p:nvPicPr>
          <p:cNvPr id="1026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9" y="207049"/>
            <a:ext cx="769881" cy="63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551046" y="2397769"/>
            <a:ext cx="8033969" cy="116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2400" cap="all" dirty="0">
                <a:solidFill>
                  <a:srgbClr val="FFFFFF"/>
                </a:solidFill>
              </a:rPr>
              <a:t>Оценка профессиональных компетенций студентов СПО в соответствии с ФГОС и профессиональными стандартами</a:t>
            </a:r>
            <a:endParaRPr kumimoji="0" lang="ru-RU" sz="24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6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742" y="4640263"/>
            <a:ext cx="9164638" cy="5032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pic>
        <p:nvPicPr>
          <p:cNvPr id="18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3" y="4641850"/>
            <a:ext cx="508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44" y="4639348"/>
            <a:ext cx="725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91" y="4674920"/>
            <a:ext cx="2067636" cy="4339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7"/>
          <a:stretch/>
        </p:blipFill>
        <p:spPr>
          <a:xfrm>
            <a:off x="5397749" y="4664012"/>
            <a:ext cx="757391" cy="4620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4" b="21061"/>
          <a:stretch/>
        </p:blipFill>
        <p:spPr>
          <a:xfrm>
            <a:off x="4038341" y="4653165"/>
            <a:ext cx="1123793" cy="4486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63" y="4657872"/>
            <a:ext cx="1785133" cy="457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СЕГОДНЯ С ВАМИ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207007"/>
            <a:ext cx="9144000" cy="37840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000" b="1" dirty="0" smtClean="0"/>
              <a:t>Выступающие:</a:t>
            </a:r>
            <a:endParaRPr lang="ru-RU" sz="2000" b="1" dirty="0"/>
          </a:p>
          <a:p>
            <a:r>
              <a:rPr lang="ru-RU" sz="2000" b="1" dirty="0" err="1">
                <a:solidFill>
                  <a:srgbClr val="FF0000"/>
                </a:solidFill>
              </a:rPr>
              <a:t>Дудырев</a:t>
            </a:r>
            <a:r>
              <a:rPr lang="ru-RU" sz="2000" b="1" dirty="0">
                <a:solidFill>
                  <a:srgbClr val="FF0000"/>
                </a:solidFill>
              </a:rPr>
              <a:t> Фёдор Феликсович</a:t>
            </a:r>
            <a:r>
              <a:rPr lang="ru-RU" sz="2000" dirty="0" smtClean="0"/>
              <a:t>, </a:t>
            </a:r>
            <a:r>
              <a:rPr lang="ru-RU" sz="2000" dirty="0"/>
              <a:t>главный эксперт Института образования НИУ ВШЭ, </a:t>
            </a:r>
            <a:r>
              <a:rPr lang="ru-RU" sz="2000" dirty="0" err="1"/>
              <a:t>к.и.н</a:t>
            </a:r>
            <a:r>
              <a:rPr lang="ru-RU" sz="2000" dirty="0" smtClean="0"/>
              <a:t>.;</a:t>
            </a:r>
          </a:p>
          <a:p>
            <a:r>
              <a:rPr lang="ru-RU" sz="2000" b="1" dirty="0" err="1">
                <a:solidFill>
                  <a:srgbClr val="FF0000"/>
                </a:solidFill>
              </a:rPr>
              <a:t>Зачесова</a:t>
            </a:r>
            <a:r>
              <a:rPr lang="ru-RU" sz="2000" b="1" dirty="0">
                <a:solidFill>
                  <a:srgbClr val="FF0000"/>
                </a:solidFill>
              </a:rPr>
              <a:t> Елена Васильевна</a:t>
            </a:r>
            <a:r>
              <a:rPr lang="ru-RU" sz="2000" dirty="0"/>
              <a:t>, научный консультант Академии профессионального развития</a:t>
            </a:r>
            <a:r>
              <a:rPr lang="ru-RU" sz="2000" i="1" dirty="0" smtClean="0"/>
              <a:t>.</a:t>
            </a:r>
            <a:endParaRPr lang="ru-RU" sz="2000" dirty="0"/>
          </a:p>
          <a:p>
            <a:endParaRPr lang="ru-RU" sz="2000" dirty="0"/>
          </a:p>
          <a:p>
            <a:r>
              <a:rPr lang="ru-RU" sz="2000" b="1" dirty="0" smtClean="0"/>
              <a:t>Ведущий:</a:t>
            </a:r>
            <a:endParaRPr lang="ru-RU" sz="2000" b="1" dirty="0"/>
          </a:p>
          <a:p>
            <a:r>
              <a:rPr lang="ru-RU" sz="2000" b="1" dirty="0">
                <a:solidFill>
                  <a:srgbClr val="FF0000"/>
                </a:solidFill>
              </a:rPr>
              <a:t>Болотов Виктор Александрович</a:t>
            </a:r>
            <a:r>
              <a:rPr lang="ru-RU" sz="2000" dirty="0"/>
              <a:t>, научный руководитель Центра мониторинга качества образования Института образования НИУ ВШЭ, профессор, академик РАО, д.п.н</a:t>
            </a:r>
            <a:r>
              <a:rPr lang="ru-RU" sz="2000" dirty="0" smtClean="0"/>
              <a:t>.</a:t>
            </a:r>
            <a:endParaRPr lang="ru-RU" sz="2000" dirty="0"/>
          </a:p>
          <a:p>
            <a:pPr lvl="0"/>
            <a:endParaRPr lang="ru-RU" sz="2000" dirty="0"/>
          </a:p>
          <a:p>
            <a:pPr lvl="0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146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41442" y="123825"/>
            <a:ext cx="4024604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Запись и презентации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1275606"/>
            <a:ext cx="8891588" cy="3385294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Все материалы вебинара, включая его видеозапись, </a:t>
            </a:r>
            <a:r>
              <a:rPr lang="ru-RU" sz="2800" dirty="0"/>
              <a:t>будут доступны </a:t>
            </a:r>
            <a:r>
              <a:rPr lang="ru-RU" sz="2800" dirty="0">
                <a:solidFill>
                  <a:srgbClr val="0070C0"/>
                </a:solidFill>
              </a:rPr>
              <a:t>на сайте </a:t>
            </a:r>
            <a:r>
              <a:rPr lang="ru-RU" sz="2800" dirty="0"/>
              <a:t>Российского тренингового </a:t>
            </a:r>
            <a:r>
              <a:rPr lang="ru-RU" sz="2800" dirty="0" smtClean="0"/>
              <a:t>центра, нашем канале </a:t>
            </a:r>
            <a:r>
              <a:rPr lang="ru-RU" sz="2800" dirty="0" smtClean="0">
                <a:solidFill>
                  <a:srgbClr val="0070C0"/>
                </a:solidFill>
              </a:rPr>
              <a:t>на </a:t>
            </a:r>
            <a:r>
              <a:rPr lang="en-US" sz="2800" dirty="0" smtClean="0">
                <a:solidFill>
                  <a:srgbClr val="0070C0"/>
                </a:solidFill>
              </a:rPr>
              <a:t>YouTube</a:t>
            </a:r>
            <a:r>
              <a:rPr lang="en-US" sz="2800" dirty="0" smtClean="0"/>
              <a:t> </a:t>
            </a:r>
            <a:r>
              <a:rPr lang="ru-RU" sz="2800" dirty="0" smtClean="0"/>
              <a:t>и +странице в социальной сети </a:t>
            </a:r>
            <a:r>
              <a:rPr lang="en-US" sz="2800" dirty="0" smtClean="0">
                <a:solidFill>
                  <a:srgbClr val="0070C0"/>
                </a:solidFill>
              </a:rPr>
              <a:t>Google</a:t>
            </a:r>
            <a:r>
              <a:rPr lang="ru-RU" sz="2800" dirty="0" smtClean="0">
                <a:solidFill>
                  <a:srgbClr val="0070C0"/>
                </a:solidFill>
              </a:rPr>
              <a:t>+</a:t>
            </a:r>
            <a:r>
              <a:rPr lang="ru-RU" sz="2800" dirty="0" smtClean="0"/>
              <a:t>;</a:t>
            </a: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kern="0" dirty="0"/>
              <a:t>Ссылка на них </a:t>
            </a:r>
            <a:r>
              <a:rPr lang="ru-RU" sz="2800" kern="0" dirty="0" smtClean="0"/>
              <a:t>придет в течении следующих суток на адрес почты, </a:t>
            </a:r>
            <a:r>
              <a:rPr lang="ru-RU" sz="2800" kern="0" dirty="0"/>
              <a:t>которую  </a:t>
            </a:r>
            <a:r>
              <a:rPr lang="ru-RU" sz="2800" kern="0" dirty="0" smtClean="0"/>
              <a:t>вы указали </a:t>
            </a:r>
            <a:r>
              <a:rPr lang="ru-RU" sz="2800" kern="0" dirty="0"/>
              <a:t>при </a:t>
            </a:r>
            <a:r>
              <a:rPr lang="ru-RU" sz="2800" kern="0" dirty="0" smtClean="0"/>
              <a:t>регистрации.</a:t>
            </a:r>
            <a:endParaRPr lang="ru-RU" sz="2800" kern="0" dirty="0"/>
          </a:p>
        </p:txBody>
      </p:sp>
    </p:spTree>
    <p:extLst>
      <p:ext uri="{BB962C8B-B14F-4D97-AF65-F5344CB8AC3E}">
        <p14:creationId xmlns:p14="http://schemas.microsoft.com/office/powerpoint/2010/main" val="19762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ИНФОРМАЦИОННЫЕ ПАРТНЁРЫ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70" y="1352341"/>
            <a:ext cx="1802998" cy="12434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6" b="20679"/>
          <a:stretch/>
        </p:blipFill>
        <p:spPr>
          <a:xfrm>
            <a:off x="323528" y="2996133"/>
            <a:ext cx="3143415" cy="12498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52342"/>
            <a:ext cx="5925026" cy="1243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40" y="2996133"/>
            <a:ext cx="4874428" cy="124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9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СТАТИСТИКА УЧАСТНИКОВ ВЕБИНАРА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1" y="1131590"/>
            <a:ext cx="9144001" cy="401191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200" dirty="0"/>
              <a:t>По состоянию на </a:t>
            </a:r>
            <a:r>
              <a:rPr lang="ru-RU" sz="2200" b="1" dirty="0" smtClean="0"/>
              <a:t>15.12.201</a:t>
            </a:r>
            <a:r>
              <a:rPr lang="en-US" sz="2200" b="1" dirty="0"/>
              <a:t>5</a:t>
            </a:r>
            <a:r>
              <a:rPr lang="ru-RU" sz="2200" dirty="0"/>
              <a:t> на вебинар </a:t>
            </a:r>
            <a:r>
              <a:rPr lang="ru-RU" sz="2200" dirty="0" smtClean="0"/>
              <a:t>зарегистрировались </a:t>
            </a:r>
            <a:r>
              <a:rPr lang="ru-RU" sz="2200" b="1" dirty="0" smtClean="0"/>
              <a:t>542</a:t>
            </a:r>
            <a:r>
              <a:rPr lang="ru-RU" sz="2200" dirty="0"/>
              <a:t> </a:t>
            </a:r>
            <a:r>
              <a:rPr lang="ru-RU" sz="2200" b="1" dirty="0"/>
              <a:t> </a:t>
            </a:r>
          </a:p>
          <a:p>
            <a:pPr>
              <a:lnSpc>
                <a:spcPct val="90000"/>
              </a:lnSpc>
            </a:pPr>
            <a:r>
              <a:rPr lang="ru-RU" sz="2200" dirty="0" smtClean="0"/>
              <a:t>участника из </a:t>
            </a:r>
            <a:r>
              <a:rPr lang="ru-RU" sz="2200" u="sng" dirty="0" smtClean="0"/>
              <a:t>60 </a:t>
            </a:r>
            <a:r>
              <a:rPr lang="ru-RU" sz="2200" u="sng" dirty="0"/>
              <a:t>регионов Российской Федерации</a:t>
            </a:r>
            <a:r>
              <a:rPr lang="ru-RU" sz="2200" dirty="0"/>
              <a:t> и </a:t>
            </a:r>
            <a:r>
              <a:rPr lang="ru-RU" sz="2200" u="sng" dirty="0" smtClean="0"/>
              <a:t>6</a:t>
            </a:r>
            <a:r>
              <a:rPr lang="ru-RU" sz="2200" b="1" u="sng" dirty="0" smtClean="0"/>
              <a:t> </a:t>
            </a:r>
            <a:r>
              <a:rPr lang="ru-RU" sz="2200" u="sng" dirty="0"/>
              <a:t>стран</a:t>
            </a:r>
            <a:r>
              <a:rPr lang="ru-RU" sz="2200" dirty="0"/>
              <a:t>: Приднестровская Молдавская Республика, Республики Армения, Беларусь, </a:t>
            </a:r>
            <a:r>
              <a:rPr lang="ru-RU" sz="2200" dirty="0" smtClean="0"/>
              <a:t>Казахстан, Кыргызстан и Молдова.</a:t>
            </a:r>
            <a:endParaRPr lang="ru-RU" sz="2200" dirty="0"/>
          </a:p>
          <a:p>
            <a:endParaRPr lang="ru-RU" sz="1200" dirty="0"/>
          </a:p>
          <a:p>
            <a:r>
              <a:rPr lang="ru-RU" sz="2200" b="1" dirty="0" smtClean="0"/>
              <a:t>Организации (472):</a:t>
            </a:r>
            <a:endParaRPr lang="ru-RU" sz="2200" b="1" dirty="0"/>
          </a:p>
          <a:p>
            <a:r>
              <a:rPr lang="ru-RU" sz="2000" dirty="0" smtClean="0"/>
              <a:t>Организации </a:t>
            </a:r>
            <a:r>
              <a:rPr lang="ru-RU" sz="2000" dirty="0"/>
              <a:t>профессионального образования – </a:t>
            </a:r>
            <a:r>
              <a:rPr lang="ru-RU" sz="2000" b="1" dirty="0" smtClean="0">
                <a:solidFill>
                  <a:srgbClr val="0070C0"/>
                </a:solidFill>
              </a:rPr>
              <a:t>324</a:t>
            </a:r>
          </a:p>
          <a:p>
            <a:r>
              <a:rPr lang="ru-RU" sz="2000" dirty="0" smtClean="0"/>
              <a:t>ИРО/ИПК</a:t>
            </a:r>
            <a:r>
              <a:rPr lang="ru-RU" sz="2000" dirty="0"/>
              <a:t>, методические кабинеты – </a:t>
            </a:r>
            <a:r>
              <a:rPr lang="ru-RU" sz="2000" b="1" dirty="0">
                <a:solidFill>
                  <a:srgbClr val="FF0000"/>
                </a:solidFill>
              </a:rPr>
              <a:t>  </a:t>
            </a:r>
            <a:r>
              <a:rPr lang="ru-RU" sz="2000" b="1" dirty="0" smtClean="0">
                <a:solidFill>
                  <a:srgbClr val="0070C0"/>
                </a:solidFill>
              </a:rPr>
              <a:t>43</a:t>
            </a:r>
          </a:p>
          <a:p>
            <a:r>
              <a:rPr lang="ru-RU" sz="2000" dirty="0"/>
              <a:t>Общеобразовательные организации (школы) – 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32</a:t>
            </a:r>
          </a:p>
          <a:p>
            <a:r>
              <a:rPr lang="ru-RU" sz="2000" dirty="0" smtClean="0"/>
              <a:t>Органы </a:t>
            </a:r>
            <a:r>
              <a:rPr lang="ru-RU" sz="2000" dirty="0"/>
              <a:t>управления образованием различных уровней   –  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21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dirty="0" smtClean="0"/>
              <a:t>Образовательные </a:t>
            </a:r>
            <a:r>
              <a:rPr lang="ru-RU" sz="2000" dirty="0"/>
              <a:t>организации высшего образования –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0070C0"/>
                </a:solidFill>
              </a:rPr>
              <a:t>7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</a:p>
          <a:p>
            <a:r>
              <a:rPr lang="ru-RU" sz="2000" dirty="0" smtClean="0"/>
              <a:t>Центры </a:t>
            </a:r>
            <a:r>
              <a:rPr lang="ru-RU" sz="2000" dirty="0"/>
              <a:t>оценки качества образования различных уровней </a:t>
            </a:r>
            <a:r>
              <a:rPr lang="ru-RU" sz="2000" dirty="0">
                <a:solidFill>
                  <a:srgbClr val="0070C0"/>
                </a:solidFill>
              </a:rPr>
              <a:t>–  </a:t>
            </a:r>
            <a:r>
              <a:rPr lang="ru-RU" sz="2000" b="1" dirty="0" smtClean="0">
                <a:solidFill>
                  <a:srgbClr val="0070C0"/>
                </a:solidFill>
              </a:rPr>
              <a:t>7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dirty="0" smtClean="0"/>
              <a:t>СМИ, ВПО, бизнес и другие </a:t>
            </a:r>
            <a:r>
              <a:rPr lang="ru-RU" sz="2000" dirty="0"/>
              <a:t>организации </a:t>
            </a:r>
            <a:r>
              <a:rPr lang="ru-RU" sz="2000" dirty="0" smtClean="0"/>
              <a:t>– </a:t>
            </a:r>
            <a:r>
              <a:rPr lang="ru-RU" sz="2000" b="1" dirty="0" smtClean="0">
                <a:solidFill>
                  <a:srgbClr val="0070C0"/>
                </a:solidFill>
              </a:rPr>
              <a:t>38</a:t>
            </a:r>
            <a:endParaRPr lang="ru-RU" sz="2000" b="1" dirty="0">
              <a:solidFill>
                <a:srgbClr val="0070C0"/>
              </a:solidFill>
            </a:endParaRPr>
          </a:p>
          <a:p>
            <a:endParaRPr lang="ru-RU" sz="2400" kern="0" dirty="0"/>
          </a:p>
          <a:p>
            <a:endParaRPr lang="ru-RU" sz="2400" kern="0" dirty="0" smtClean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4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3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8186" y="1406121"/>
            <a:ext cx="86330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ru-RU" sz="2600" dirty="0" smtClean="0">
                <a:latin typeface="+mn-lt"/>
              </a:rPr>
              <a:t>Вопросы докладчикам можно задавать по ходу </a:t>
            </a:r>
            <a:r>
              <a:rPr lang="ru-RU" sz="2600" dirty="0" err="1" smtClean="0">
                <a:latin typeface="+mn-lt"/>
              </a:rPr>
              <a:t>вебинара</a:t>
            </a:r>
            <a:r>
              <a:rPr lang="en-US" sz="2600" dirty="0" smtClean="0">
                <a:latin typeface="+mn-lt"/>
              </a:rPr>
              <a:t> </a:t>
            </a:r>
            <a:r>
              <a:rPr lang="ru-RU" sz="2600" dirty="0" smtClean="0">
                <a:latin typeface="+mn-lt"/>
              </a:rPr>
              <a:t>во вкладке </a:t>
            </a:r>
            <a:r>
              <a:rPr lang="ru-RU" sz="2600" dirty="0" smtClean="0">
                <a:solidFill>
                  <a:srgbClr val="0070C0"/>
                </a:solidFill>
                <a:latin typeface="+mn-lt"/>
              </a:rPr>
              <a:t>ВОПРОСЫ</a:t>
            </a:r>
          </a:p>
          <a:p>
            <a:pPr marL="457200" indent="-45720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ru-RU" sz="2600" dirty="0" smtClean="0">
                <a:latin typeface="+mn-lt"/>
              </a:rPr>
              <a:t>Вопросы технического характера и другие вопросы просьба задавать во вкладке </a:t>
            </a:r>
            <a:r>
              <a:rPr lang="ru-RU" sz="2600" dirty="0" smtClean="0">
                <a:solidFill>
                  <a:srgbClr val="0070C0"/>
                </a:solidFill>
                <a:latin typeface="+mn-lt"/>
              </a:rPr>
              <a:t>ОБЩИЙ ЧАТ</a:t>
            </a:r>
          </a:p>
          <a:p>
            <a:pPr marL="457200" indent="-45720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ru-RU" sz="2600" dirty="0" smtClean="0">
                <a:latin typeface="+mn-lt"/>
              </a:rPr>
              <a:t>Просьба ко всем, кто участвует в вебинаре коллективно (несколько человек в одной аудитории), указать число участников в закладке </a:t>
            </a:r>
            <a:r>
              <a:rPr lang="ru-RU" sz="2600" dirty="0" smtClean="0">
                <a:solidFill>
                  <a:srgbClr val="0070C0"/>
                </a:solidFill>
              </a:rPr>
              <a:t>ОБЩИЙ ЧАТ </a:t>
            </a:r>
            <a:endParaRPr lang="ru-RU" sz="2600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123825"/>
            <a:ext cx="915828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НЕКОТОРЫЕ ОРГАНИЗАЦИОННЫЕ ВОПРОСЫ</a:t>
            </a:r>
            <a:endParaRPr lang="ru-RU" sz="3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01600" y="98425"/>
            <a:ext cx="88979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ПРЕДСТОЯЩИЕ МЕРОПРИЯТИЯ РТЦ </a:t>
            </a:r>
          </a:p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И ПАРТНЕРОВ ЦЕНТРА</a:t>
            </a:r>
            <a:endParaRPr 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7950" y="1275606"/>
            <a:ext cx="8891588" cy="3309094"/>
          </a:xfrm>
          <a:prstGeom prst="rect">
            <a:avLst/>
          </a:prstGeo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Для учителей и преподавателей математики: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17 декабря </a:t>
            </a:r>
            <a:r>
              <a:rPr lang="ru-RU" sz="2000" dirty="0" smtClean="0"/>
              <a:t>«Использование </a:t>
            </a:r>
            <a:r>
              <a:rPr lang="ru-RU" sz="2000" dirty="0"/>
              <a:t>обратных функций при исследовании уравнений и </a:t>
            </a:r>
            <a:r>
              <a:rPr lang="ru-RU" sz="2000" dirty="0" smtClean="0"/>
              <a:t>неравенств»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21 декабря </a:t>
            </a:r>
            <a:r>
              <a:rPr lang="ru-RU" sz="2000" dirty="0" smtClean="0"/>
              <a:t>«Численные </a:t>
            </a:r>
            <a:r>
              <a:rPr lang="ru-RU" sz="2000" dirty="0"/>
              <a:t>методы решения элементарных уравнений с иррациональными корнями. Общий методический и теоретический взгляд на решение </a:t>
            </a:r>
            <a:r>
              <a:rPr lang="ru-RU" sz="2000" dirty="0" smtClean="0"/>
              <a:t>уравнений»</a:t>
            </a:r>
          </a:p>
          <a:p>
            <a:endParaRPr lang="ru-RU" sz="2000" dirty="0"/>
          </a:p>
          <a:p>
            <a:r>
              <a:rPr lang="ru-RU" sz="2000" b="1" dirty="0">
                <a:solidFill>
                  <a:srgbClr val="0070C0"/>
                </a:solidFill>
              </a:rPr>
              <a:t>17 </a:t>
            </a:r>
            <a:r>
              <a:rPr lang="ru-RU" sz="2000" b="1" dirty="0" smtClean="0">
                <a:solidFill>
                  <a:srgbClr val="0070C0"/>
                </a:solidFill>
              </a:rPr>
              <a:t>декабря </a:t>
            </a:r>
            <a:r>
              <a:rPr lang="ru-RU" sz="2000" dirty="0" smtClean="0"/>
              <a:t>«</a:t>
            </a:r>
            <a:r>
              <a:rPr lang="ru-RU" sz="2000" dirty="0" err="1"/>
              <a:t>Нанотехнологии</a:t>
            </a:r>
            <a:r>
              <a:rPr lang="ru-RU" sz="2000" dirty="0"/>
              <a:t> и их применение: простой рассказ о сложных </a:t>
            </a:r>
            <a:r>
              <a:rPr lang="ru-RU" sz="2000" dirty="0" smtClean="0"/>
              <a:t>явлениях»</a:t>
            </a:r>
          </a:p>
          <a:p>
            <a:endParaRPr lang="ru-RU" sz="2000" kern="0" dirty="0"/>
          </a:p>
          <a:p>
            <a:endParaRPr lang="ru-RU" sz="2000" kern="0" dirty="0" smtClean="0"/>
          </a:p>
          <a:p>
            <a:endParaRPr lang="ru-RU" sz="2400" kern="0" dirty="0"/>
          </a:p>
        </p:txBody>
      </p:sp>
    </p:spTree>
    <p:extLst>
      <p:ext uri="{BB962C8B-B14F-4D97-AF65-F5344CB8AC3E}">
        <p14:creationId xmlns:p14="http://schemas.microsoft.com/office/powerpoint/2010/main" val="9287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58750"/>
            <a:ext cx="8207375" cy="82867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 rotWithShape="1">
          <a:blip r:embed="rId3" cstate="print"/>
          <a:srcRect t="24239"/>
          <a:stretch/>
        </p:blipFill>
        <p:spPr bwMode="auto">
          <a:xfrm>
            <a:off x="14743" y="4626240"/>
            <a:ext cx="8661715" cy="64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591020" y="4663894"/>
            <a:ext cx="221219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www.rtc-edu.ru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663894"/>
            <a:ext cx="1523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79C2"/>
                </a:solidFill>
              </a:rPr>
              <a:t>info@rtc-edu.ru</a:t>
            </a:r>
            <a:endParaRPr lang="ru-RU" sz="1600" dirty="0">
              <a:solidFill>
                <a:srgbClr val="0079C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81302" y="1999853"/>
            <a:ext cx="3489960" cy="1379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9323</TotalTime>
  <Words>263</Words>
  <Application>Microsoft Office PowerPoint</Application>
  <PresentationFormat>Экран (16:9)</PresentationFormat>
  <Paragraphs>51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СЕГОДНЯ С ВАМИ</vt:lpstr>
      <vt:lpstr>Запись и презентации</vt:lpstr>
      <vt:lpstr>ИНФОРМАЦИОННЫЕ ПАРТНЁРЫ</vt:lpstr>
      <vt:lpstr>СТАТИСТИКА УЧАСТНИКОВ ВЕБИНАРА</vt:lpstr>
      <vt:lpstr>Презентация PowerPoint</vt:lpstr>
      <vt:lpstr>Презентация PowerPoint</vt:lpstr>
      <vt:lpstr>СПАСИБО ЗА ВНИМАНИЕ!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Груничева Ирина Геннадьевна</cp:lastModifiedBy>
  <cp:revision>517</cp:revision>
  <dcterms:created xsi:type="dcterms:W3CDTF">2011-08-25T06:09:31Z</dcterms:created>
  <dcterms:modified xsi:type="dcterms:W3CDTF">2015-12-16T13:26:33Z</dcterms:modified>
</cp:coreProperties>
</file>